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anum Gothic Coding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NanumGothicCoding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anumGothicCoding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79b0659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79b0659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b7bca19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b7bca19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7b7bca19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7b7bca19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5b7593d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5b7593d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cd655b0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cd655b0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1fd82be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1fd82be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1fd82be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1fd82be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7b7bca1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7b7bca1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b7bca19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b7bca19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1fd82be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1fd82be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b7bca19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b7bca19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350" y="0"/>
            <a:ext cx="7835100" cy="17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50" y="1690150"/>
            <a:ext cx="7835100" cy="5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50" y="2109350"/>
            <a:ext cx="7835100" cy="7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780150" y="1695600"/>
            <a:ext cx="25506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784800" y="1227600"/>
            <a:ext cx="190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자바 프로그래밍</a:t>
            </a:r>
            <a:endParaRPr b="1" sz="1600"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925" y="2972038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title"/>
          </p:nvPr>
        </p:nvSpPr>
        <p:spPr>
          <a:xfrm>
            <a:off x="784525" y="21744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631658" y="4856417"/>
            <a:ext cx="7840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 txBox="1"/>
          <p:nvPr/>
        </p:nvSpPr>
        <p:spPr>
          <a:xfrm>
            <a:off x="6228000" y="4896000"/>
            <a:ext cx="232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이재환 / gikimirane@naver.com</a:t>
            </a:r>
            <a:endParaRPr sz="1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 슬라이드 1">
  <p:cSld name="TITLE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7175"/>
            <a:ext cx="9143999" cy="2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9900"/>
            <a:ext cx="9143999" cy="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85200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8000" y="39600"/>
            <a:ext cx="499075" cy="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28000" y="0"/>
            <a:ext cx="1421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75" y="3816938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-47375" y="0"/>
            <a:ext cx="2747700" cy="51435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125" y="-48025"/>
            <a:ext cx="9291601" cy="5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144000" y="144000"/>
            <a:ext cx="8860200" cy="48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925" y="1971663"/>
            <a:ext cx="12001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 슬라이드 1">
  <p:cSld name="TITLE_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7175"/>
            <a:ext cx="9143999" cy="2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9900"/>
            <a:ext cx="9143999" cy="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85200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8000" y="39600"/>
            <a:ext cx="499075" cy="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2">
  <p:cSld name="TITLE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28000" y="0"/>
            <a:ext cx="1421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75" y="3816938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-47375" y="0"/>
            <a:ext cx="2747700" cy="51435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125" y="-48025"/>
            <a:ext cx="9291601" cy="5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144000" y="144000"/>
            <a:ext cx="8860200" cy="48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925" y="1971663"/>
            <a:ext cx="12001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479725" y="1751900"/>
            <a:ext cx="4070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479725" y="2098200"/>
            <a:ext cx="47196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" name="Google Shape;53;p11"/>
          <p:cNvCxnSpPr/>
          <p:nvPr/>
        </p:nvCxnSpPr>
        <p:spPr>
          <a:xfrm>
            <a:off x="631658" y="4856417"/>
            <a:ext cx="7840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hyperlink" Target="http://www.columbia.edu/cu/computinghistory/eniac1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03525" y="2098200"/>
            <a:ext cx="47196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Hello Java World</a:t>
            </a:r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03525" y="1751900"/>
            <a:ext cx="4070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Chapter 1</a:t>
            </a:r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448543" y="2871484"/>
            <a:ext cx="3580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『</a:t>
            </a:r>
            <a:r>
              <a:rPr b="1" lang="ko" sz="1200">
                <a:solidFill>
                  <a:schemeClr val="lt1"/>
                </a:solidFill>
              </a:rPr>
              <a:t>이재환의 자바 프로그래밍 입문</a:t>
            </a:r>
            <a:r>
              <a:rPr lang="ko" sz="1200">
                <a:solidFill>
                  <a:schemeClr val="lt1"/>
                </a:solidFill>
              </a:rPr>
              <a:t>』의 </a:t>
            </a:r>
            <a:r>
              <a:rPr b="1" lang="ko" sz="1200">
                <a:solidFill>
                  <a:schemeClr val="lt1"/>
                </a:solidFill>
              </a:rPr>
              <a:t>강의교안</a:t>
            </a:r>
            <a:r>
              <a:rPr lang="ko" sz="1200">
                <a:solidFill>
                  <a:schemeClr val="lt1"/>
                </a:solidFill>
              </a:rPr>
              <a:t>입니다.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교재 구입</a:t>
            </a:r>
            <a:r>
              <a:rPr lang="ko" sz="1200">
                <a:solidFill>
                  <a:schemeClr val="lt1"/>
                </a:solidFill>
              </a:rPr>
              <a:t>은 </a:t>
            </a:r>
            <a:r>
              <a:rPr b="1" lang="ko" sz="1200">
                <a:solidFill>
                  <a:schemeClr val="lt1"/>
                </a:solidFill>
              </a:rPr>
              <a:t>골든래빗 출판사</a:t>
            </a:r>
            <a:r>
              <a:rPr lang="ko" sz="1200">
                <a:solidFill>
                  <a:schemeClr val="lt1"/>
                </a:solidFill>
              </a:rPr>
              <a:t>로 </a:t>
            </a:r>
            <a:r>
              <a:rPr b="1" lang="ko" sz="1200">
                <a:solidFill>
                  <a:schemeClr val="lt1"/>
                </a:solidFill>
              </a:rPr>
              <a:t>문의</a:t>
            </a:r>
            <a:r>
              <a:rPr lang="ko" sz="1200">
                <a:solidFill>
                  <a:schemeClr val="lt1"/>
                </a:solidFill>
              </a:rPr>
              <a:t>주시기 바랍니다.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>
            <a:off x="197150" y="1005975"/>
            <a:ext cx="83469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▶ 자바 컴파일러 (javac.exe)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▶ 자바 런처 (java.exe)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자바 프로그램과 자바 가상머신을 처음 구동하는 소프트웨어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클래스 파일을 대상으로 구동을 시작한다.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75" y="1438975"/>
            <a:ext cx="3391425" cy="9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자바 컴파일러와 자바 바이트코드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8" name="Google Shape;148;p28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01-1.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</a:t>
            </a:r>
            <a:r>
              <a:rPr lang="ko"/>
              <a:t>밍 언어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기계어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97" name="Google Shape;97;p21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1"/>
          <p:cNvSpPr txBox="1"/>
          <p:nvPr/>
        </p:nvSpPr>
        <p:spPr>
          <a:xfrm>
            <a:off x="197150" y="929775"/>
            <a:ext cx="8346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▶ </a:t>
            </a:r>
            <a:r>
              <a:rPr lang="ko">
                <a:solidFill>
                  <a:schemeClr val="dk1"/>
                </a:solidFill>
              </a:rPr>
              <a:t>컴퓨터 하드웨어에 신호를 보내</a:t>
            </a:r>
            <a:r>
              <a:rPr lang="ko"/>
              <a:t>기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전류를 약하게 보내는 것을 0, 강하게 보내는 것을 1로 표현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0과 1로 표현하는 프로그래밍 언어 → </a:t>
            </a:r>
            <a:r>
              <a:rPr lang="ko">
                <a:solidFill>
                  <a:schemeClr val="dk1"/>
                </a:solidFill>
              </a:rPr>
              <a:t>기계어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0과 1을 표현하는 한 자리를 비트</a:t>
            </a:r>
            <a:r>
              <a:rPr baseline="30000" lang="ko">
                <a:solidFill>
                  <a:schemeClr val="dk1"/>
                </a:solidFill>
              </a:rPr>
              <a:t>bit</a:t>
            </a:r>
            <a:r>
              <a:rPr lang="ko">
                <a:solidFill>
                  <a:schemeClr val="dk1"/>
                </a:solidFill>
              </a:rPr>
              <a:t>라고 함.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전기 신호를 한 번에 하나만 보내면 두 가지 동작밖에 구분을 못함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▶ 바이트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신호 여덟 개를 묶어서 동작을 구분하게 만듬 → 2의 8승 즉, 256개의 동작을 구분할 수 있게 됨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비트를 8개를 묶어 1바이트</a:t>
            </a:r>
            <a:r>
              <a:rPr baseline="30000" lang="ko">
                <a:solidFill>
                  <a:schemeClr val="dk1"/>
                </a:solidFill>
              </a:rPr>
              <a:t>byte</a:t>
            </a:r>
            <a:r>
              <a:rPr lang="ko">
                <a:solidFill>
                  <a:schemeClr val="dk1"/>
                </a:solidFill>
              </a:rPr>
              <a:t>라고 함.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00"/>
                </a:highlight>
              </a:rPr>
              <a:t>컴퓨터에서 정보를 처리하는 기본 단위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824350"/>
            <a:ext cx="5945475" cy="38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초기 기계어 프로그래밍 : 애니악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05" name="Google Shape;105;p22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2"/>
          <p:cNvSpPr txBox="1"/>
          <p:nvPr/>
        </p:nvSpPr>
        <p:spPr>
          <a:xfrm>
            <a:off x="6299150" y="4319550"/>
            <a:ext cx="23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</a:t>
            </a:r>
            <a:r>
              <a:rPr lang="ko"/>
              <a:t>처 : </a:t>
            </a:r>
            <a:r>
              <a:rPr lang="ko" sz="1200" u="sng">
                <a:solidFill>
                  <a:schemeClr val="hlink"/>
                </a:solidFill>
                <a:hlinkClick r:id="rId4"/>
              </a:rPr>
              <a:t>www.columbia.edu</a:t>
            </a:r>
            <a:r>
              <a:rPr lang="ko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기계어와 어셈블리어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12" name="Google Shape;112;p23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3"/>
          <p:cNvSpPr txBox="1"/>
          <p:nvPr/>
        </p:nvSpPr>
        <p:spPr>
          <a:xfrm>
            <a:off x="197150" y="1005975"/>
            <a:ext cx="8346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▶ 어셈블리어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0과 1로 된 기계어는 알아보고 작성하고 유지보수하기가 어려움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기계어에 일대일 대응하는 단어를 이용한 프로그래밍 방식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75" y="2144825"/>
            <a:ext cx="52959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2969050" y="876500"/>
            <a:ext cx="529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01-2.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자바 프로그램과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실행의 원리에 대한 이해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일반적인 프로그램과 자바 프로그램의 차이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25" name="Google Shape;125;p25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88" y="856775"/>
            <a:ext cx="66389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일반적인 프로그램과 자바 프로그램의 차이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32" name="Google Shape;132;p26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188" y="1423200"/>
            <a:ext cx="5980676" cy="23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216000" y="216000"/>
            <a:ext cx="7514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운영체제에 따른 자바 가상머신의 차이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39" name="Google Shape;139;p27"/>
          <p:cNvCxnSpPr/>
          <p:nvPr/>
        </p:nvCxnSpPr>
        <p:spPr>
          <a:xfrm>
            <a:off x="293625" y="676800"/>
            <a:ext cx="856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25" y="1345775"/>
            <a:ext cx="58674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